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6" r:id="rId2"/>
    <p:sldId id="267" r:id="rId3"/>
    <p:sldId id="268" r:id="rId4"/>
    <p:sldId id="269" r:id="rId5"/>
    <p:sldId id="270" r:id="rId6"/>
    <p:sldId id="271" r:id="rId7"/>
    <p:sldId id="261" r:id="rId8"/>
    <p:sldId id="297" r:id="rId9"/>
    <p:sldId id="294" r:id="rId10"/>
    <p:sldId id="295" r:id="rId11"/>
    <p:sldId id="298" r:id="rId12"/>
    <p:sldId id="296" r:id="rId13"/>
    <p:sldId id="274" r:id="rId14"/>
    <p:sldId id="257" r:id="rId15"/>
    <p:sldId id="258" r:id="rId16"/>
    <p:sldId id="285" r:id="rId17"/>
    <p:sldId id="263" r:id="rId18"/>
    <p:sldId id="266" r:id="rId19"/>
    <p:sldId id="299" r:id="rId20"/>
    <p:sldId id="300" r:id="rId21"/>
    <p:sldId id="301" r:id="rId22"/>
    <p:sldId id="302" r:id="rId23"/>
    <p:sldId id="303" r:id="rId24"/>
    <p:sldId id="304" r:id="rId25"/>
    <p:sldId id="286" r:id="rId26"/>
    <p:sldId id="284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3454308F-746B-4783-9B99-FD7C1206F992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335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4308F-746B-4783-9B99-FD7C1206F992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704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4308F-746B-4783-9B99-FD7C1206F992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36197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4308F-746B-4783-9B99-FD7C1206F992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57943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4308F-746B-4783-9B99-FD7C1206F992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975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4308F-746B-4783-9B99-FD7C1206F992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0794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4308F-746B-4783-9B99-FD7C1206F992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47904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4308F-746B-4783-9B99-FD7C1206F992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94472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4308F-746B-4783-9B99-FD7C1206F992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0778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4308F-746B-4783-9B99-FD7C1206F992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68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4308F-746B-4783-9B99-FD7C1206F992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0990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4308F-746B-4783-9B99-FD7C1206F992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452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4308F-746B-4783-9B99-FD7C1206F992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9234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4308F-746B-4783-9B99-FD7C1206F992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170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4308F-746B-4783-9B99-FD7C1206F992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13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4308F-746B-4783-9B99-FD7C1206F992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4026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4308F-746B-4783-9B99-FD7C1206F992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32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454308F-746B-4783-9B99-FD7C1206F992}" type="datetimeFigureOut">
              <a:rPr lang="ru-RU" smtClean="0"/>
              <a:pPr/>
              <a:t>28.05.2020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563AA71-F230-4509-866B-FE102FEC0F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035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3" r:id="rId16"/>
    <p:sldLayoutId id="214748375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vitaly-limansky.ru/vypilivanie-ruchnym-lobzikom-po-derevu/" TargetMode="External"/><Relationship Id="rId3" Type="http://schemas.openxmlformats.org/officeDocument/2006/relationships/hyperlink" Target="http://technologys.info/" TargetMode="External"/><Relationship Id="rId7" Type="http://schemas.openxmlformats.org/officeDocument/2006/relationships/hyperlink" Target="http://school.xvatit.com/index.php?title=%D0%A2%D0%B5%D1%85%D0%BD%D0%BE%D0%BB%D0%BE%D0%B3%D0%B8%D1%8F" TargetMode="External"/><Relationship Id="rId2" Type="http://schemas.openxmlformats.org/officeDocument/2006/relationships/hyperlink" Target="http://vitaly-limansky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chool.xvatit.com/index.php?title=%D0%93%D0%B8%D0%BF%D0%B5%D1%80%D0%BC%D0%B0%D1%80%D0%BA%D0%B5%D1%82_%D0%B7%D0%BD%D0%B0%D0%BD%D0%B8%D0%B9_-_%D0%BF%D0%B5%D1%80%D0%B2%D1%8B%D0%B9_%D0%B2_%D0%BC%D0%B8%D1%80%D0%B5!" TargetMode="External"/><Relationship Id="rId5" Type="http://schemas.openxmlformats.org/officeDocument/2006/relationships/hyperlink" Target="http://hobbyblog.org/vypilivanie-lobzikom-po-derevu.html" TargetMode="External"/><Relationship Id="rId4" Type="http://schemas.openxmlformats.org/officeDocument/2006/relationships/hyperlink" Target="http://hobbyblog.org/" TargetMode="External"/><Relationship Id="rId9" Type="http://schemas.openxmlformats.org/officeDocument/2006/relationships/hyperlink" Target="http://domaschnie-remesla.narod.ru/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8229600" cy="2160240"/>
          </a:xfrm>
        </p:spPr>
        <p:txBody>
          <a:bodyPr/>
          <a:lstStyle/>
          <a:p>
            <a:r>
              <a:rPr lang="ru-RU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Презентация к уроку в 5-м классе</a:t>
            </a:r>
            <a:br>
              <a:rPr lang="ru-RU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</a:br>
            <a:r>
              <a:rPr lang="ru-RU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  <a:t>по технологии</a:t>
            </a:r>
            <a:br>
              <a:rPr lang="ru-RU" sz="3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</a:rPr>
            </a:br>
            <a:r>
              <a:rPr lang="ru-RU" sz="4800" b="1" dirty="0" smtClean="0">
                <a:solidFill>
                  <a:srgbClr val="C00000"/>
                </a:solidFill>
              </a:rPr>
              <a:t>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39072" y="5201869"/>
            <a:ext cx="4680520" cy="1512168"/>
          </a:xfrm>
        </p:spPr>
        <p:txBody>
          <a:bodyPr>
            <a:normAutofit fontScale="25000" lnSpcReduction="20000"/>
          </a:bodyPr>
          <a:lstStyle/>
          <a:p>
            <a:r>
              <a:rPr lang="ru-RU" sz="2400" u="sng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  </a:t>
            </a:r>
            <a:endParaRPr lang="ru-RU" sz="9600" dirty="0">
              <a:solidFill>
                <a:srgbClr val="C00000"/>
              </a:solidFill>
            </a:endParaRPr>
          </a:p>
          <a:p>
            <a:pPr algn="l">
              <a:tabLst>
                <a:tab pos="92075" algn="l"/>
              </a:tabLst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       Учитель 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технологии</a:t>
            </a:r>
          </a:p>
          <a:p>
            <a:pPr algn="l">
              <a:tabLst>
                <a:tab pos="92075" algn="l"/>
              </a:tabLst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       МБОУ 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«СОШ № 32»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  <a:p>
            <a:pPr algn="l">
              <a:tabLst>
                <a:tab pos="92075" algn="l"/>
              </a:tabLst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9600" b="1" dirty="0" err="1" smtClean="0">
                <a:latin typeface="Times New Roman" pitchFamily="18" charset="0"/>
                <a:cs typeface="Times New Roman" pitchFamily="18" charset="0"/>
              </a:rPr>
              <a:t>Якунаев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Лев Николаевич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9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9600" u="sng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5733256"/>
            <a:ext cx="33123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916832"/>
            <a:ext cx="66247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rgbClr val="0000FF"/>
              </a:solidFill>
              <a:latin typeface="Times New Roman" pitchFamily="18" charset="0"/>
              <a:ea typeface="BatangChe" pitchFamily="49" charset="-127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B0F0"/>
                </a:solidFill>
              </a:rPr>
              <a:t>Выпиливание </a:t>
            </a:r>
            <a:r>
              <a:rPr lang="ru-RU" sz="3200" b="1" dirty="0">
                <a:solidFill>
                  <a:srgbClr val="00B0F0"/>
                </a:solidFill>
              </a:rPr>
              <a:t>лобзиком. </a:t>
            </a:r>
            <a:endParaRPr lang="ru-RU" sz="3200" b="1" dirty="0" smtClean="0">
              <a:solidFill>
                <a:srgbClr val="00B0F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B0F0"/>
                </a:solidFill>
              </a:rPr>
              <a:t>Приёмы </a:t>
            </a:r>
            <a:r>
              <a:rPr lang="ru-RU" sz="3200" b="1" dirty="0">
                <a:solidFill>
                  <a:srgbClr val="00B0F0"/>
                </a:solidFill>
              </a:rPr>
              <a:t>работы лобзиком</a:t>
            </a:r>
            <a:endParaRPr lang="ru-RU" sz="32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61048"/>
            <a:ext cx="367188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 flipV="1">
            <a:off x="4343757" y="5773287"/>
            <a:ext cx="1080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b="1" i="1" dirty="0" smtClean="0">
                <a:solidFill>
                  <a:srgbClr val="953735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ransition advTm="6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0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8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6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1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4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44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080120"/>
          </a:xfrm>
        </p:spPr>
        <p:txBody>
          <a:bodyPr>
            <a:normAutofit/>
          </a:bodyPr>
          <a:lstStyle/>
          <a:p>
            <a:r>
              <a:rPr lang="ru-RU" sz="3200" dirty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Отделка заготовки</a:t>
            </a:r>
            <a:br>
              <a:rPr lang="ru-RU" sz="3200" dirty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6969" y="1392662"/>
            <a:ext cx="8229600" cy="288032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Выпиленную </a:t>
            </a:r>
            <a:r>
              <a:rPr lang="ru-RU" sz="9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деталь зачищают шлифовальной шкуркой</a:t>
            </a: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 </a:t>
            </a:r>
            <a:endParaRPr lang="ru-RU" sz="2400" dirty="0">
              <a:solidFill>
                <a:schemeClr val="tx1"/>
              </a:solidFill>
            </a:endParaRPr>
          </a:p>
          <a:p>
            <a:pPr marL="109728" indent="0">
              <a:buNone/>
            </a:pPr>
            <a:r>
              <a:rPr lang="ru-RU" sz="2400" dirty="0"/>
              <a:t> </a:t>
            </a:r>
          </a:p>
          <a:p>
            <a:endParaRPr lang="ru-RU" sz="2400" b="1" dirty="0" smtClean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881492"/>
            <a:ext cx="3168352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259632" y="3646502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Кромки деталей обрабатывают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надфилем -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маленьким напильником с мелкой насечкой</a:t>
            </a:r>
            <a:endParaRPr lang="ru-RU" sz="24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327" y="4477499"/>
            <a:ext cx="4464050" cy="1687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9603746"/>
      </p:ext>
    </p:extLst>
  </p:cSld>
  <p:clrMapOvr>
    <a:masterClrMapping/>
  </p:clrMapOvr>
  <p:transition advTm="6000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4284" y="548680"/>
            <a:ext cx="6798734" cy="864096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безопасной работы</a:t>
            </a:r>
            <a:br>
              <a:rPr lang="ru-RU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24744"/>
            <a:ext cx="8136904" cy="3517005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ts val="1800"/>
              </a:lnSpc>
              <a:spcAft>
                <a:spcPts val="0"/>
              </a:spcAft>
              <a:buNone/>
              <a:defRPr/>
            </a:pPr>
            <a:r>
              <a:rPr lang="en-US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Работайте в халате и головном уборе.</a:t>
            </a:r>
          </a:p>
          <a:p>
            <a:pPr>
              <a:lnSpc>
                <a:spcPts val="1800"/>
              </a:lnSpc>
              <a:spcAft>
                <a:spcPts val="0"/>
              </a:spcAft>
              <a:buNone/>
              <a:defRPr/>
            </a:pP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Выпиливайте при хорошем освещении</a:t>
            </a:r>
            <a:r>
              <a:rPr lang="ru-RU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9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  <a:buNone/>
              <a:defRPr/>
            </a:pPr>
            <a:r>
              <a:rPr lang="en-US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Сидите  прямо,  не горбясь,  и дышите через нос.                                                               </a:t>
            </a:r>
            <a:r>
              <a:rPr lang="en-US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Прочно   закрепляйте  в   верстаке  выпиловочный стол                                        </a:t>
            </a:r>
            <a:endParaRPr lang="en-US" sz="9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  <a:buNone/>
              <a:defRPr/>
            </a:pPr>
            <a:r>
              <a:rPr lang="en-US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Работайте   лобзиком   с   хорошо насаженной и исправной (без трещин)   ручкой.</a:t>
            </a:r>
          </a:p>
          <a:p>
            <a:pPr>
              <a:lnSpc>
                <a:spcPts val="1800"/>
              </a:lnSpc>
              <a:spcAft>
                <a:spcPts val="0"/>
              </a:spcAft>
              <a:buNone/>
              <a:defRPr/>
            </a:pP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Надёжно закрепляйте пилку в рамке</a:t>
            </a:r>
            <a:r>
              <a:rPr lang="ru-RU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9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  <a:buNone/>
              <a:defRPr/>
            </a:pP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Работайте по всей длине пилки</a:t>
            </a:r>
            <a:r>
              <a:rPr lang="ru-RU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9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  <a:buNone/>
              <a:defRPr/>
            </a:pP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Пилите строго под прямым углом к заготовке из древесины. </a:t>
            </a:r>
            <a:r>
              <a:rPr lang="en-US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9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800"/>
              </a:lnSpc>
              <a:spcAft>
                <a:spcPts val="0"/>
              </a:spcAft>
              <a:buNone/>
              <a:defRPr/>
            </a:pP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спешите и не увеличивайте частоту движений.</a:t>
            </a:r>
          </a:p>
          <a:p>
            <a:pPr>
              <a:lnSpc>
                <a:spcPts val="1800"/>
              </a:lnSpc>
              <a:spcAft>
                <a:spcPts val="0"/>
              </a:spcAft>
              <a:buNone/>
              <a:defRPr/>
            </a:pP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Прижимайте заготовку из древесины к выпиловочному столику.</a:t>
            </a:r>
          </a:p>
          <a:p>
            <a:pPr>
              <a:lnSpc>
                <a:spcPts val="1800"/>
              </a:lnSpc>
              <a:spcAft>
                <a:spcPts val="0"/>
              </a:spcAft>
              <a:buNone/>
              <a:defRPr/>
            </a:pP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делайте резких движений лобзиком и надфилем, не наклоняйтесь низко над  заготовкой.</a:t>
            </a:r>
          </a:p>
          <a:p>
            <a:pPr>
              <a:lnSpc>
                <a:spcPts val="1800"/>
              </a:lnSpc>
              <a:spcAft>
                <a:spcPts val="0"/>
              </a:spcAft>
              <a:buNone/>
              <a:defRPr/>
            </a:pP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 сдувайте  опилки,  а убирайте  их щёткой-смёткой.</a:t>
            </a:r>
          </a:p>
          <a:p>
            <a:pPr>
              <a:lnSpc>
                <a:spcPts val="1800"/>
              </a:lnSpc>
              <a:spcAft>
                <a:spcPts val="0"/>
              </a:spcAft>
              <a:buNone/>
              <a:defRPr/>
            </a:pP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● </a:t>
            </a: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Делайте перерыв через каждые 15—20 минут.</a:t>
            </a:r>
          </a:p>
          <a:p>
            <a:pPr marL="0" indent="0">
              <a:buNone/>
            </a:pP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01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64807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СВОИ ЗНАНИЯ</a:t>
            </a:r>
            <a:br>
              <a:rPr lang="ru-RU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268760"/>
            <a:ext cx="8003232" cy="5229200"/>
          </a:xfrm>
        </p:spPr>
        <p:txBody>
          <a:bodyPr>
            <a:normAutofit fontScale="25000" lnSpcReduction="20000"/>
          </a:bodyPr>
          <a:lstStyle/>
          <a:p>
            <a:pPr marL="182563" indent="0">
              <a:lnSpc>
                <a:spcPct val="120000"/>
              </a:lnSpc>
              <a:spcAft>
                <a:spcPts val="0"/>
              </a:spcAft>
              <a:buNone/>
              <a:defRPr/>
            </a:pP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8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1.Какой </a:t>
            </a:r>
            <a:r>
              <a:rPr lang="ru-RU" sz="8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ручной инструмент применяется для </a:t>
            </a:r>
            <a:r>
              <a:rPr lang="ru-RU" sz="8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выпиливания?</a:t>
            </a:r>
            <a:r>
              <a:rPr lang="ru-RU" sz="8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r>
              <a:rPr lang="ru-RU" sz="8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Как проверить, правильно ли установлена пилочка в лобзике?</a:t>
            </a:r>
            <a:br>
              <a:rPr lang="ru-RU" sz="8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4.Какой </a:t>
            </a:r>
            <a:r>
              <a:rPr lang="ru-RU" sz="8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используют для выпиливания лобзиком? </a:t>
            </a:r>
            <a:br>
              <a:rPr lang="ru-RU" sz="8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</a:t>
            </a:r>
            <a:r>
              <a:rPr lang="ru-RU" sz="8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Как правильно нужно сидеть, при выпиливании лобзиком?</a:t>
            </a:r>
          </a:p>
          <a:p>
            <a:pPr marL="182563" indent="0">
              <a:lnSpc>
                <a:spcPct val="120000"/>
              </a:lnSpc>
              <a:spcAft>
                <a:spcPts val="0"/>
              </a:spcAft>
              <a:buNone/>
              <a:defRPr/>
            </a:pPr>
            <a:r>
              <a:rPr lang="ru-RU" sz="8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</a:t>
            </a:r>
            <a:r>
              <a:rPr lang="ru-RU" sz="8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Как правильно произвести копирование и разметку рисунка на заготовку?</a:t>
            </a:r>
          </a:p>
          <a:p>
            <a:pPr marL="182563" indent="-182563">
              <a:lnSpc>
                <a:spcPct val="120000"/>
              </a:lnSpc>
              <a:spcAft>
                <a:spcPts val="0"/>
              </a:spcAft>
              <a:buNone/>
              <a:defRPr/>
            </a:pPr>
            <a:r>
              <a:rPr lang="ru-RU" sz="8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7. Как добиться четкого пропиливания рисунка и увеличения скорости выполнения?</a:t>
            </a:r>
            <a:endParaRPr lang="ru-RU" sz="8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lnSpc>
                <a:spcPct val="120000"/>
              </a:lnSpc>
              <a:spcAft>
                <a:spcPts val="0"/>
              </a:spcAft>
              <a:buNone/>
              <a:defRPr/>
            </a:pPr>
            <a:r>
              <a:rPr lang="ru-RU" sz="8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9.Как </a:t>
            </a:r>
            <a:r>
              <a:rPr lang="ru-RU" sz="8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 держать лобзик при выпиливании?</a:t>
            </a:r>
            <a:endParaRPr lang="ru-RU" sz="8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buNone/>
              <a:defRPr/>
            </a:pPr>
            <a:r>
              <a:rPr lang="ru-RU" sz="8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8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10.Как </a:t>
            </a:r>
            <a:r>
              <a:rPr lang="ru-RU" sz="8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нужно работать лобзиком при поворотах?</a:t>
            </a:r>
            <a:endParaRPr lang="ru-RU" sz="8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buNone/>
              <a:defRPr/>
            </a:pPr>
            <a:r>
              <a:rPr lang="ru-RU" sz="8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8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8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11.Как выпилить внутренний контур рисунка?</a:t>
            </a:r>
            <a:endParaRPr lang="ru-RU" sz="8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buNone/>
              <a:defRPr/>
            </a:pPr>
            <a:r>
              <a:rPr lang="ru-RU" sz="8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8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12.Что </a:t>
            </a:r>
            <a:r>
              <a:rPr lang="ru-RU" sz="8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с пилочкой при продолжительной работе?</a:t>
            </a:r>
            <a:endParaRPr lang="ru-RU" sz="8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lnSpc>
                <a:spcPct val="120000"/>
              </a:lnSpc>
              <a:spcAft>
                <a:spcPts val="0"/>
              </a:spcAft>
              <a:buNone/>
              <a:defRPr/>
            </a:pPr>
            <a:r>
              <a:rPr lang="ru-RU" sz="8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8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13.Чего </a:t>
            </a:r>
            <a:r>
              <a:rPr lang="ru-RU" sz="8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допускать при работе лобзиком?                                                                                          </a:t>
            </a:r>
            <a:r>
              <a:rPr lang="ru-RU" sz="8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14</a:t>
            </a:r>
            <a:r>
              <a:rPr lang="ru-RU" sz="8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Основное правило техники безопасности при работе лобзиком?</a:t>
            </a:r>
            <a:endParaRPr lang="ru-RU" sz="8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5113" indent="92075">
              <a:lnSpc>
                <a:spcPct val="120000"/>
              </a:lnSpc>
              <a:spcAft>
                <a:spcPts val="0"/>
              </a:spcAft>
              <a:buNone/>
              <a:defRPr/>
            </a:pPr>
            <a:endParaRPr lang="ru-RU" sz="8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ru-RU" sz="2400" dirty="0"/>
              <a:t> </a:t>
            </a:r>
          </a:p>
          <a:p>
            <a:endParaRPr 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4240360149"/>
      </p:ext>
    </p:extLst>
  </p:cSld>
  <p:clrMapOvr>
    <a:masterClrMapping/>
  </p:clrMapOvr>
  <p:transition advTm="6000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755576" y="1340768"/>
            <a:ext cx="7704856" cy="4909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2563">
              <a:defRPr/>
            </a:pPr>
            <a:r>
              <a:rPr lang="ru-RU" sz="2500" b="1" dirty="0"/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1.Для выпиливания изделий и древесины и фанеры является ручной лобзик.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160338"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2.Зубья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пилки всегда должны быть направлены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своими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углами вниз к ручке.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3.Пилку необходимо закреплять с некоторым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натяжением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4.Для работы лобзиком основным материалом является – фанера. Можно также использовать тонкую дощечку.                                                                                                            5.При работе лобзиком необходимо сидеть так, чтобы правое плечо находилось против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выпиловочного стола, столик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располагаться на высоте середины плеча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1331640" y="764704"/>
            <a:ext cx="590557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</a:t>
            </a:r>
            <a:r>
              <a:rPr lang="ru-RU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610464808"/>
      </p:ext>
    </p:extLst>
  </p:cSld>
  <p:clrMapOvr>
    <a:masterClrMapping/>
  </p:clrMapOvr>
  <p:transition advClick="0" advTm="6000"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308681" cy="81490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577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/>
              <a:t> </a:t>
            </a:r>
            <a:r>
              <a:rPr lang="ru-RU" sz="3200" dirty="0" smtClean="0"/>
              <a:t> </a:t>
            </a:r>
            <a:endParaRPr lang="ru-RU" sz="3200" dirty="0"/>
          </a:p>
          <a:p>
            <a:pPr>
              <a:buNone/>
            </a:pP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435592"/>
            <a:ext cx="7704857" cy="5194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>
              <a:defRPr/>
            </a:pP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Материал покрывают копировальной бумагой, на которую накладывают рисунок,  рисунок обводят по контуру карандашом ТМ.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>
              <a:defRPr/>
            </a:pP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Для получения четкого пропиливания рисунка и увеличения скорости выполнения работ движение пилки должно производиться на всю ее </a:t>
            </a: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длину.</a:t>
            </a:r>
            <a:endParaRPr lang="ru-RU" sz="2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При выпиливании лобзик необходимо держать на одном месте, а фанеру с рисунком надвигать левой рукой на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пилку.</a:t>
            </a:r>
          </a:p>
          <a:p>
            <a:pPr marL="182563"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10.При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поворотах движение лобзика должно быть частым и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коротким.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2286000" lvl="6"/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6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8079"/>
            <a:ext cx="8229600" cy="5219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219991"/>
            <a:ext cx="7725544" cy="5003227"/>
          </a:xfrm>
        </p:spPr>
        <p:txBody>
          <a:bodyPr>
            <a:normAutofit fontScale="25000" lnSpcReduction="20000"/>
          </a:bodyPr>
          <a:lstStyle/>
          <a:p>
            <a:pPr marL="182563" indent="-182563">
              <a:spcAft>
                <a:spcPts val="0"/>
              </a:spcAft>
              <a:buNone/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ru-RU" sz="32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182563" indent="-182563">
              <a:spcAft>
                <a:spcPts val="0"/>
              </a:spcAft>
              <a:buNone/>
              <a:defRPr/>
            </a:pP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11.Для выпиливания внутренних контуров рисунка в фанере просверливается отверстие, в которое вставляется  пилка.  </a:t>
            </a:r>
          </a:p>
          <a:p>
            <a:pPr marL="182563" indent="-182563">
              <a:spcAft>
                <a:spcPts val="0"/>
              </a:spcAft>
              <a:buNone/>
              <a:defRPr/>
            </a:pPr>
            <a:r>
              <a:rPr lang="ru-RU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12.При </a:t>
            </a: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продолжительной работе пилочка сильно нагревается, быстро тупится и легко ломается, поэтому ее время от времени </a:t>
            </a:r>
            <a:r>
              <a:rPr lang="ru-RU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 </a:t>
            </a: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охлаждать, делая перерыв в работе</a:t>
            </a:r>
            <a:r>
              <a:rPr lang="ru-RU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82563" indent="-182563">
              <a:spcAft>
                <a:spcPts val="0"/>
              </a:spcAft>
              <a:buNone/>
              <a:defRPr/>
            </a:pP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13.При работе нельзя допускать вибрирования фанеры, так как оно может вызвать отколы слоя древесины и поломку.</a:t>
            </a:r>
          </a:p>
          <a:p>
            <a:pPr marL="182563" indent="-182563">
              <a:spcAft>
                <a:spcPts val="0"/>
              </a:spcAft>
              <a:buNone/>
              <a:tabLst>
                <a:tab pos="265113" algn="l"/>
              </a:tabLst>
              <a:defRPr/>
            </a:pPr>
            <a:r>
              <a:rPr lang="ru-RU" sz="6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 Нельзя при пилении наклонять пилку в стороны, ее надо держать строго в вертикальном положении.  Движение  пилки должно быть равномерным, без </a:t>
            </a:r>
            <a:r>
              <a:rPr lang="ru-RU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усилий. </a:t>
            </a: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Следить, чтобы рука, удерживающая заготовку, не попала под пилку. </a:t>
            </a:r>
          </a:p>
          <a:p>
            <a:pPr marL="182563" indent="-182563">
              <a:spcAft>
                <a:spcPts val="0"/>
              </a:spcAft>
              <a:buNone/>
              <a:defRPr/>
            </a:pPr>
            <a:endParaRPr lang="ru-RU" sz="9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698079"/>
            <a:ext cx="32022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Ответы</a:t>
            </a:r>
            <a:r>
              <a:rPr lang="ru-RU" sz="32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dirty="0"/>
          </a:p>
        </p:txBody>
      </p:sp>
    </p:spTree>
  </p:cSld>
  <p:clrMapOvr>
    <a:masterClrMapping/>
  </p:clrMapOvr>
  <p:transition advTm="6000"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64704"/>
            <a:ext cx="6563072" cy="8640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25762" y="764704"/>
            <a:ext cx="7848872" cy="5563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Тестовые задания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Пазухи (впадины) между зубцами ножовки служат для </a:t>
            </a:r>
          </a:p>
          <a:p>
            <a:pPr>
              <a:lnSpc>
                <a:spcPts val="1500"/>
              </a:lnSpc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 удобства разведения зубцов </a:t>
            </a:r>
          </a:p>
          <a:p>
            <a:pPr>
              <a:lnSpc>
                <a:spcPts val="1500"/>
              </a:lnSpc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 заострения зубцов ножовки </a:t>
            </a:r>
          </a:p>
          <a:p>
            <a:pPr>
              <a:lnSpc>
                <a:spcPts val="1500"/>
              </a:lnSpc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удаления опилок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defRPr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defRPr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Как называется устройство 2, с помощью которого закреплена подкладная доска 1? </a:t>
            </a:r>
          </a:p>
          <a:p>
            <a:pPr>
              <a:lnSpc>
                <a:spcPts val="1500"/>
              </a:lnSpc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А ручные тиски </a:t>
            </a:r>
          </a:p>
          <a:p>
            <a:pPr>
              <a:lnSpc>
                <a:spcPts val="1500"/>
              </a:lnSpc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Б зажим  </a:t>
            </a:r>
          </a:p>
          <a:p>
            <a:pPr>
              <a:lnSpc>
                <a:spcPts val="1500"/>
              </a:lnSpc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В струбцина </a:t>
            </a:r>
          </a:p>
          <a:p>
            <a:pPr>
              <a:lnSpc>
                <a:spcPts val="1500"/>
              </a:lnSpc>
              <a:defRPr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 каком изображении правильно показано крепление пилочки в лобзике? </a:t>
            </a:r>
          </a:p>
          <a:p>
            <a:pPr>
              <a:lnSpc>
                <a:spcPts val="1500"/>
              </a:lnSpc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09950" indent="-3409950">
              <a:lnSpc>
                <a:spcPts val="1500"/>
              </a:lnSpc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</a:p>
          <a:p>
            <a:pPr marL="3409950" indent="-3409950">
              <a:lnSpc>
                <a:spcPts val="1500"/>
              </a:lnSpc>
              <a:defRPr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09950" indent="-3409950">
              <a:lnSpc>
                <a:spcPts val="1500"/>
              </a:lnSpc>
              <a:defRPr/>
            </a:pPr>
            <a:endParaRPr lang="en-U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09950" indent="-3409950">
              <a:lnSpc>
                <a:spcPts val="1500"/>
              </a:lnSpc>
              <a:defRPr/>
            </a:pP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09950" indent="-3409950">
              <a:lnSpc>
                <a:spcPts val="1500"/>
              </a:lnSpc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</a:p>
          <a:p>
            <a:pPr marL="3409950" indent="-3409950">
              <a:lnSpc>
                <a:spcPts val="1500"/>
              </a:lnSpc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Что изображено на рисунке? </a:t>
            </a:r>
          </a:p>
          <a:p>
            <a:pPr marL="3409950" indent="-3409950">
              <a:lnSpc>
                <a:spcPts val="1500"/>
              </a:lnSpc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рабочего места</a:t>
            </a:r>
          </a:p>
          <a:p>
            <a:pPr>
              <a:lnSpc>
                <a:spcPts val="1500"/>
              </a:lnSpc>
              <a:defRPr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работы лобзиком</a:t>
            </a:r>
          </a:p>
          <a:p>
            <a:pPr>
              <a:lnSpc>
                <a:spcPts val="1500"/>
              </a:lnSpc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установления пилочки</a:t>
            </a:r>
          </a:p>
          <a:p>
            <a:pPr>
              <a:lnSpc>
                <a:spcPts val="1500"/>
              </a:lnSpc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 процесс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крепления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заготовки                                                    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500"/>
              </a:lnSpc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415" y="1246841"/>
            <a:ext cx="3167063" cy="954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087" y="2596212"/>
            <a:ext cx="3240088" cy="752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765" y="3933056"/>
            <a:ext cx="3930283" cy="1018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441" y="4221088"/>
            <a:ext cx="1871662" cy="2061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234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712968" cy="144016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выпиливания </a:t>
            </a:r>
            <a:r>
              <a:rPr lang="ru-RU" alt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лобзиком:</a:t>
            </a:r>
            <a:r>
              <a:rPr lang="en-US" alt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1.Какие </a:t>
            </a:r>
            <a:r>
              <a:rPr lang="ru-RU" alt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лишние?</a:t>
            </a:r>
            <a:br>
              <a:rPr lang="ru-RU" alt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2.Какие </a:t>
            </a:r>
            <a:r>
              <a:rPr lang="ru-RU" alt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не указаны?</a:t>
            </a:r>
            <a:endParaRPr lang="ru-RU" sz="2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2348880"/>
            <a:ext cx="6798736" cy="344499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" name="Picture 9" descr="Рисунок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086" y="1935321"/>
            <a:ext cx="7361820" cy="434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38451"/>
            <a:ext cx="6361334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23481" y="751617"/>
            <a:ext cx="36970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Опорные термины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43608" y="1556792"/>
            <a:ext cx="6931993" cy="4378341"/>
          </a:xfrm>
        </p:spPr>
        <p:txBody>
          <a:bodyPr/>
          <a:lstStyle/>
          <a:p>
            <a:pPr indent="14288">
              <a:spcAft>
                <a:spcPts val="0"/>
              </a:spcAft>
              <a:buNone/>
              <a:defRPr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Лобзик, рамка, верхний зажим, нижний зажим, гайка-барашек, ручка, лобзиковая пилка, зубья пилки, выпиловочный столик, струбцина, наружный контур, внутренний контур, копировальная бумага, калька, шлифовальная шкурка, надфиль, заготовка, </a:t>
            </a:r>
            <a:r>
              <a:rPr lang="ru-RU" sz="2800" b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шуруповёрт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шило, деталь.</a:t>
            </a:r>
          </a:p>
          <a:p>
            <a:pPr indent="14288">
              <a:spcAft>
                <a:spcPts val="0"/>
              </a:spcAft>
              <a:buNone/>
              <a:defRPr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3450833"/>
      </p:ext>
    </p:extLst>
  </p:cSld>
  <p:clrMapOvr>
    <a:masterClrMapping/>
  </p:clrMapOvr>
  <p:transition advClick="0" advTm="10000"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931224" cy="72008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496944" cy="59046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    1. Скопировать рисунок на фанеру</a:t>
            </a:r>
          </a:p>
          <a:p>
            <a:endParaRPr lang="ru-RU" sz="36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2060848"/>
            <a:ext cx="5832648" cy="3706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192188"/>
      </p:ext>
    </p:extLst>
  </p:cSld>
  <p:clrMapOvr>
    <a:masterClrMapping/>
  </p:clrMapOvr>
  <p:transition advClick="0" advTm="6000"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9971" y="692696"/>
            <a:ext cx="7274437" cy="1728192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7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ЛОБЗИК</a:t>
            </a:r>
            <a: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 нем. </a:t>
            </a:r>
            <a:r>
              <a:rPr lang="ru-RU" sz="27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Laubsage</a:t>
            </a:r>
            <a:r>
              <a:rPr lang="ru-RU" sz="2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ручной  инструмент для криволинейного (узорного) выпиливания изделий из дерева или мягкого </a:t>
            </a:r>
            <a: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металла.</a:t>
            </a:r>
            <a:b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Вот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его внешний вид:</a:t>
            </a:r>
            <a:endParaRPr lang="ru-RU" sz="3600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3244333"/>
            <a:ext cx="3744416" cy="2848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194058" y="3244334"/>
            <a:ext cx="3000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971" y="3429000"/>
            <a:ext cx="2224087" cy="2678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303" y="3429001"/>
            <a:ext cx="2390775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4237" y="3789041"/>
            <a:ext cx="2592387" cy="185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0313360"/>
      </p:ext>
    </p:extLst>
  </p:cSld>
  <p:clrMapOvr>
    <a:masterClrMapping/>
  </p:clrMapOvr>
  <p:transition advClick="0" advTm="6000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8013576" cy="10668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908720"/>
            <a:ext cx="8352928" cy="1584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 </a:t>
            </a:r>
            <a:r>
              <a:rPr lang="ru-RU" sz="3200" dirty="0" smtClean="0"/>
              <a:t>      2 . </a:t>
            </a:r>
            <a:r>
              <a:rPr lang="ru-RU" sz="3600" dirty="0" smtClean="0"/>
              <a:t>Выпилить  фюзеляж вертолета</a:t>
            </a:r>
          </a:p>
          <a:p>
            <a:endParaRPr lang="ru-RU" sz="4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2132856"/>
            <a:ext cx="5400600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747966"/>
      </p:ext>
    </p:extLst>
  </p:cSld>
  <p:clrMapOvr>
    <a:masterClrMapping/>
  </p:clrMapOvr>
  <p:transition advClick="0" advTm="6000"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8013576" cy="10668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908720"/>
            <a:ext cx="8352928" cy="1584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 </a:t>
            </a:r>
            <a:r>
              <a:rPr lang="ru-RU" sz="3200" dirty="0" smtClean="0"/>
              <a:t>         3 . </a:t>
            </a:r>
            <a:r>
              <a:rPr lang="ru-RU" sz="3600" dirty="0" smtClean="0"/>
              <a:t>Выпилить несущий винт</a:t>
            </a:r>
          </a:p>
          <a:p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2132856"/>
            <a:ext cx="4824536" cy="3153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098775"/>
      </p:ext>
    </p:extLst>
  </p:cSld>
  <p:clrMapOvr>
    <a:masterClrMapping/>
  </p:clrMapOvr>
  <p:transition advClick="0" advTm="6000">
    <p:diamond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8013576" cy="5040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908720"/>
            <a:ext cx="8352928" cy="1584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 </a:t>
            </a:r>
            <a:r>
              <a:rPr lang="ru-RU" sz="3200" dirty="0" smtClean="0"/>
              <a:t>       4. Выпилить  стойки шасси вертолета</a:t>
            </a:r>
          </a:p>
          <a:p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2060848"/>
            <a:ext cx="4896544" cy="3426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302087"/>
      </p:ext>
    </p:extLst>
  </p:cSld>
  <p:clrMapOvr>
    <a:masterClrMapping/>
  </p:clrMapOvr>
  <p:transition advClick="0" advTm="6000">
    <p:diamond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8013576" cy="10668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908720"/>
            <a:ext cx="8352928" cy="1584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 </a:t>
            </a:r>
            <a:r>
              <a:rPr lang="ru-RU" sz="3200" dirty="0" smtClean="0"/>
              <a:t>     5 . Выпилить  полозья шасси вертолета</a:t>
            </a:r>
          </a:p>
          <a:p>
            <a:endParaRPr lang="ru-RU" sz="4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2132856"/>
            <a:ext cx="5184576" cy="3211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561433"/>
      </p:ext>
    </p:extLst>
  </p:cSld>
  <p:clrMapOvr>
    <a:masterClrMapping/>
  </p:clrMapOvr>
  <p:transition advClick="0" advTm="6000">
    <p:diamond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941568" cy="10668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63688" y="2060848"/>
            <a:ext cx="5832648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272174"/>
      </p:ext>
    </p:extLst>
  </p:cSld>
  <p:clrMapOvr>
    <a:masterClrMapping/>
  </p:clrMapOvr>
  <p:transition advTm="6000"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756084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70916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818290"/>
            <a:ext cx="734481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источники и ЭОР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763688"/>
            <a:ext cx="770485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Учебники:</a:t>
            </a:r>
          </a:p>
          <a:p>
            <a:pPr marL="265113" indent="0">
              <a:buFont typeface="Arial" panose="020B0604020202020204" pitchFamily="34" charset="0"/>
              <a:buNone/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А.Т. Тищенко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В.Д.Симоненко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Технология. Индустриальные технологии 5 класс.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М.:Вентана-Граф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2012.</a:t>
            </a:r>
          </a:p>
          <a:p>
            <a:pPr marL="265113" indent="0">
              <a:buFont typeface="Arial" panose="020B0604020202020204" pitchFamily="34" charset="0"/>
              <a:buNone/>
              <a:defRPr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В.Д. Симоненко, А.Т. Тищенко, П.С.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Самородский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5 класс. М. : Просвещение, 2011.</a:t>
            </a:r>
          </a:p>
          <a:p>
            <a:pPr marL="265113" indent="0">
              <a:buFont typeface="Arial" panose="020B0604020202020204" pitchFamily="34" charset="0"/>
              <a:buNone/>
              <a:defRPr/>
            </a:pP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Е.С.Глозман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А.Е.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Глозман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О.Б.Ставрова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Ю.Л.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Хотунцев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Технология. Технический труд 5 класс. М. : Мнемозина, 2011. </a:t>
            </a:r>
            <a:endParaRPr lang="en-US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5113" indent="0">
              <a:buFont typeface="Arial" panose="020B0604020202020204" pitchFamily="34" charset="0"/>
              <a:buNone/>
              <a:defRPr/>
            </a:pPr>
            <a:endParaRPr lang="ru-RU" sz="2000" b="1" u="sng" dirty="0"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pPr>
              <a:defRPr/>
            </a:pPr>
            <a:r>
              <a:rPr lang="en-US" sz="2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technologys.info</a:t>
            </a:r>
            <a:r>
              <a:rPr lang="en-US" sz="20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›obrabdrevesiny</a:t>
            </a:r>
            <a:r>
              <a:rPr lang="en-US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/lobzik.html</a:t>
            </a:r>
            <a:endParaRPr lang="ru-RU" sz="2000" b="1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pPr>
              <a:defRPr/>
            </a:pPr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hobbyblog.org</a:t>
            </a:r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›</a:t>
            </a:r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vypilivanie-lobzikom-po-derevu.html</a:t>
            </a:r>
            <a:endParaRPr lang="ru-RU" sz="2000" b="1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pPr>
              <a:defRPr/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tooltip="Гипермаркет знаний - первый в мире!"/>
              </a:rPr>
              <a:t>Гипермаркет знаний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&gt;&gt;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tooltip="Технология"/>
              </a:rPr>
              <a:t>Технология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&gt;&gt;Технология 5 класс </a:t>
            </a:r>
            <a:endParaRPr lang="ru-RU" sz="2000" b="1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2"/>
            </a:endParaRPr>
          </a:p>
          <a:p>
            <a:pPr>
              <a:defRPr/>
            </a:pPr>
            <a:r>
              <a:rPr lang="en-US" sz="2000" b="1" u="sng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vitaly-limansky.ru</a:t>
            </a:r>
            <a:r>
              <a:rPr lang="en-US" sz="20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›</a:t>
            </a:r>
            <a:r>
              <a:rPr lang="en-US" sz="2000" b="1" u="sng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vypilivanie</a:t>
            </a:r>
            <a:r>
              <a:rPr lang="en-US" sz="2000" b="1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…</a:t>
            </a:r>
            <a:r>
              <a:rPr lang="en-US" sz="2000" b="1" u="sng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lobzikom-po-derevu</a:t>
            </a:r>
            <a:r>
              <a:rPr lang="en-US" sz="2000" b="1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/</a:t>
            </a:r>
            <a:endParaRPr lang="ru-RU" sz="2000" b="1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http://domaschnie-remesla.narod.ru/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961929"/>
      </p:ext>
    </p:extLst>
  </p:cSld>
  <p:clrMapOvr>
    <a:masterClrMapping/>
  </p:clrMapOvr>
  <p:transition advClick="0" advTm="10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9292" y="1340768"/>
            <a:ext cx="671530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 за  внимание!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99127" y="5085184"/>
            <a:ext cx="659667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2Lef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Надеюсь, вам понравилось</a:t>
            </a:r>
            <a:endParaRPr lang="ru-RU" sz="4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2" descr="Картинки по запросу &quot;анимации  мальчик с вертолетом&quot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200" y="2204864"/>
            <a:ext cx="3509863" cy="3002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6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47664" y="404664"/>
            <a:ext cx="6336704" cy="716393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УСТРОЙСТВО </a:t>
            </a:r>
            <a:r>
              <a:rPr lang="ru-RU" sz="3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ЛОБЗИКА</a:t>
            </a:r>
            <a:endParaRPr lang="ru-RU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363790"/>
            <a:ext cx="8147247" cy="1014707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Пилку в лобзике закрепляют </a:t>
            </a:r>
          </a:p>
          <a:p>
            <a:pPr marL="0" indent="0" algn="ctr">
              <a:buNone/>
            </a:pPr>
            <a:r>
              <a:rPr lang="ru-RU" sz="2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наклоном зубьев в сторону ручки.</a:t>
            </a:r>
          </a:p>
          <a:p>
            <a:pPr marL="0" indent="0">
              <a:buNone/>
            </a:pPr>
            <a:endParaRPr lang="ru-RU" sz="2800" dirty="0" smtClean="0"/>
          </a:p>
          <a:p>
            <a:endParaRPr lang="ru-RU" sz="3200" dirty="0"/>
          </a:p>
          <a:p>
            <a:pPr>
              <a:buNone/>
            </a:pPr>
            <a:endParaRPr lang="ru-RU" sz="3200" dirty="0"/>
          </a:p>
          <a:p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15864" y="3861048"/>
            <a:ext cx="33374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916832"/>
            <a:ext cx="74888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/>
          <a:srcRect l="2837" r="6089"/>
          <a:stretch>
            <a:fillRect/>
          </a:stretch>
        </p:blipFill>
        <p:spPr bwMode="auto">
          <a:xfrm>
            <a:off x="755576" y="2621230"/>
            <a:ext cx="7745514" cy="231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331640" y="5183901"/>
            <a:ext cx="180020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5085184"/>
            <a:ext cx="25457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Неправильно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6012160" y="5183901"/>
            <a:ext cx="2488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Неправильно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691680" y="5454516"/>
            <a:ext cx="53285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Положение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пилки в лобзике.</a:t>
            </a:r>
          </a:p>
        </p:txBody>
      </p:sp>
    </p:spTree>
    <p:extLst>
      <p:ext uri="{BB962C8B-B14F-4D97-AF65-F5344CB8AC3E}">
        <p14:creationId xmlns:p14="http://schemas.microsoft.com/office/powerpoint/2010/main" val="2367992278"/>
      </p:ext>
    </p:extLst>
  </p:cSld>
  <p:clrMapOvr>
    <a:masterClrMapping/>
  </p:clrMapOvr>
  <p:transition advTm="6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899592" y="1340768"/>
            <a:ext cx="7343775" cy="45364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Лобзик представляет собой металлическую рамку, на концах которой имеются винтовые зажимы с гайками для крепления пилки – узкой тонкой металлической полоски с мелкими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зубьями.</a:t>
            </a:r>
          </a:p>
          <a:p>
            <a:pPr marL="0" indent="0" algn="ctr">
              <a:buNone/>
            </a:pPr>
            <a:endParaRPr lang="ru-RU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412776"/>
            <a:ext cx="48965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620688"/>
            <a:ext cx="61926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УСТРОЙСТВО ЛОБЗИКА</a:t>
            </a:r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4005064"/>
            <a:ext cx="30243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 </a:t>
            </a:r>
            <a:r>
              <a:rPr lang="ru-RU" sz="2400" b="1" dirty="0" smtClean="0"/>
              <a:t>Ручной лобзик:</a:t>
            </a:r>
          </a:p>
          <a:p>
            <a:r>
              <a:rPr lang="ru-RU" sz="2400" b="1" dirty="0" smtClean="0"/>
              <a:t>1 – рамка;</a:t>
            </a:r>
          </a:p>
          <a:p>
            <a:r>
              <a:rPr lang="ru-RU" sz="2400" b="1" dirty="0" smtClean="0"/>
              <a:t>2 – ручка; </a:t>
            </a:r>
          </a:p>
          <a:p>
            <a:r>
              <a:rPr lang="ru-RU" sz="2400" b="1" dirty="0" smtClean="0"/>
              <a:t>3 – зажимные гайки;</a:t>
            </a:r>
          </a:p>
          <a:p>
            <a:r>
              <a:rPr lang="ru-RU" sz="2400" b="1" dirty="0" smtClean="0"/>
              <a:t>4 – пилка.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7" name="Picture 2" descr="image160"/>
          <p:cNvPicPr>
            <a:picLocks noChangeAspect="1" noChangeArrowheads="1"/>
          </p:cNvPicPr>
          <p:nvPr/>
        </p:nvPicPr>
        <p:blipFill>
          <a:blip r:embed="rId2"/>
          <a:srcRect l="31469" t="15349" r="34266" b="7036"/>
          <a:stretch>
            <a:fillRect/>
          </a:stretch>
        </p:blipFill>
        <p:spPr bwMode="auto">
          <a:xfrm>
            <a:off x="5000628" y="3786190"/>
            <a:ext cx="3143272" cy="2287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29519601"/>
      </p:ext>
    </p:extLst>
  </p:cSld>
  <p:clrMapOvr>
    <a:masterClrMapping/>
  </p:clrMapOvr>
  <p:transition advTm="6000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91596"/>
            <a:ext cx="7931224" cy="965804"/>
          </a:xfrm>
        </p:spPr>
        <p:txBody>
          <a:bodyPr>
            <a:noAutofit/>
          </a:bodyPr>
          <a:lstStyle/>
          <a:p>
            <a:r>
              <a:rPr lang="ru-RU" alt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и приспособления для выпиливания лобзиком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340768"/>
            <a:ext cx="8208912" cy="5517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 </a:t>
            </a:r>
          </a:p>
          <a:p>
            <a:pPr marL="0" indent="0">
              <a:buNone/>
            </a:pPr>
            <a:endParaRPr lang="ru-RU" sz="52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4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endParaRPr lang="ru-RU" sz="3200" b="1" dirty="0">
              <a:solidFill>
                <a:srgbClr val="FFFF00"/>
              </a:solidFill>
            </a:endParaRPr>
          </a:p>
        </p:txBody>
      </p:sp>
      <p:pic>
        <p:nvPicPr>
          <p:cNvPr id="4" name="Picture 20" descr="&amp;Vcy;&amp;ycy;&amp;pcy;&amp;icy;&amp;lcy;&amp;icy;&amp;vcy;&amp;acy;&amp;ncy;&amp;icy;&amp;iecy; &amp;lcy;&amp;ocy;&amp;bcy;&amp;zcy;&amp;icy;&amp;kcy;&amp;ocy;&amp;mcy; &amp;pcy;&amp;ocy; &amp;dcy;&amp;iecy;&amp;rcy;&amp;iecy;&amp;vcy;&amp;u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447800"/>
            <a:ext cx="3458344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rc_mi" descr="ruchnay_dre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000" y="1447800"/>
            <a:ext cx="253948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rc_mi" descr="ANd9GcRu2c6bCnGYLdeBO3XSqLR2CGJf7f780DVVm6LvdkHRbnh_W6vz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5703" y="1695886"/>
            <a:ext cx="1447800" cy="1395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мебель 03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668" y="3824910"/>
            <a:ext cx="23622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rc_mi" descr="i_39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810000"/>
            <a:ext cx="281940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мебель 04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5703" y="3824910"/>
            <a:ext cx="1447800" cy="179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6231569"/>
      </p:ext>
    </p:extLst>
  </p:cSld>
  <p:clrMapOvr>
    <a:masterClrMapping/>
  </p:clrMapOvr>
  <p:transition advClick="0" advTm="6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3588" y="918913"/>
            <a:ext cx="7272808" cy="852562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выпиливания лобзиком применяют</a:t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выпиловочный столик, который крепят </a:t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крышке верстака струбциной</a:t>
            </a: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192" y="4941168"/>
            <a:ext cx="8229600" cy="122413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Выпиловочный столик: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1 –верстак   2 – струбцина</a:t>
            </a:r>
          </a:p>
          <a:p>
            <a:pPr marL="0" indent="0" algn="ctr"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3 – дощечка -ласточкин хвост</a:t>
            </a:r>
          </a:p>
        </p:txBody>
      </p:sp>
      <p:pic>
        <p:nvPicPr>
          <p:cNvPr id="9" name="Picture 2" descr="image16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624" y="2351935"/>
            <a:ext cx="316835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334875"/>
            <a:ext cx="2963770" cy="237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530781"/>
      </p:ext>
    </p:extLst>
  </p:cSld>
  <p:clrMapOvr>
    <a:masterClrMapping/>
  </p:clrMapOvr>
  <p:transition advClick="0" advTm="6000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692696"/>
            <a:ext cx="7920880" cy="864096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endParaRPr lang="ru-RU" sz="44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1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Рабочие позы при выпиливании сидя и стоя</a:t>
            </a:r>
          </a:p>
          <a:p>
            <a:pPr marL="0" indent="0" algn="ctr">
              <a:buNone/>
            </a:pPr>
            <a:endParaRPr lang="ru-RU" sz="12800" dirty="0"/>
          </a:p>
        </p:txBody>
      </p:sp>
      <p:pic>
        <p:nvPicPr>
          <p:cNvPr id="3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5503" y="2132856"/>
            <a:ext cx="30384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041" y="2124049"/>
            <a:ext cx="3168352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725544" cy="980728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itchFamily="18" charset="0"/>
              </a:rPr>
              <a:t>Способы выпиливания лобзиком</a:t>
            </a: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301208"/>
            <a:ext cx="8424936" cy="10081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выпиливания: а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 круглом отверстии; б – в вырезе столика. </a:t>
            </a:r>
          </a:p>
          <a:p>
            <a:endParaRPr lang="ru-RU" sz="3200" dirty="0" smtClean="0">
              <a:solidFill>
                <a:schemeClr val="tx1"/>
              </a:solidFill>
            </a:endParaRPr>
          </a:p>
        </p:txBody>
      </p:sp>
      <p:pic>
        <p:nvPicPr>
          <p:cNvPr id="6" name="Picture 5" descr="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71600" y="1772816"/>
            <a:ext cx="7272808" cy="33843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69531515"/>
      </p:ext>
    </p:extLst>
  </p:cSld>
  <p:clrMapOvr>
    <a:masterClrMapping/>
  </p:clrMapOvr>
  <p:transition advClick="0" advTm="6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3" y="980728"/>
            <a:ext cx="8233369" cy="720080"/>
          </a:xfrm>
        </p:spPr>
        <p:txBody>
          <a:bodyPr>
            <a:noAutofit/>
          </a:bodyPr>
          <a:lstStyle/>
          <a:p>
            <a:r>
              <a:rPr lang="ru-RU" sz="3200" dirty="0">
                <a:ln>
                  <a:noFill/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itchFamily="18" charset="0"/>
              </a:rPr>
              <a:t>Способы выпиливания лобзиком по контуру</a:t>
            </a:r>
            <a:br>
              <a:rPr lang="ru-RU" sz="3200" dirty="0">
                <a:ln>
                  <a:noFill/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5783" y="5013176"/>
            <a:ext cx="8229600" cy="864096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endParaRPr lang="ru-RU" sz="3600" b="1" dirty="0" smtClean="0">
              <a:solidFill>
                <a:srgbClr val="0000FF"/>
              </a:solidFill>
            </a:endParaRPr>
          </a:p>
          <a:p>
            <a:pPr marL="0" indent="0" algn="ctr">
              <a:buNone/>
            </a:pPr>
            <a:r>
              <a:rPr lang="ru-RU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Выпиливание</a:t>
            </a: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а – по внутреннему контуру; </a:t>
            </a:r>
          </a:p>
          <a:p>
            <a:pPr marL="0" indent="0" algn="ctr">
              <a:buNone/>
            </a:pPr>
            <a:r>
              <a:rPr 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 – по внешнему контуру. </a:t>
            </a:r>
          </a:p>
          <a:p>
            <a:pPr marL="0" indent="0" algn="ctr">
              <a:buNone/>
            </a:pPr>
            <a:r>
              <a:rPr lang="ru-RU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9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9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/>
              <a:t> </a:t>
            </a:r>
            <a:endParaRPr lang="ru-RU" sz="2400" dirty="0"/>
          </a:p>
          <a:p>
            <a:endParaRPr lang="ru-RU" sz="2400" b="1" dirty="0" smtClean="0"/>
          </a:p>
        </p:txBody>
      </p:sp>
      <p:pic>
        <p:nvPicPr>
          <p:cNvPr id="6" name="Picture 5" descr="6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71601" y="1700808"/>
            <a:ext cx="7200800" cy="35283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51345965"/>
      </p:ext>
    </p:extLst>
  </p:cSld>
  <p:clrMapOvr>
    <a:masterClrMapping/>
  </p:clrMapOvr>
  <p:transition advTm="6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1044</TotalTime>
  <Words>889</Words>
  <Application>Microsoft Office PowerPoint</Application>
  <PresentationFormat>Экран (4:3)</PresentationFormat>
  <Paragraphs>152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Натуральные материалы</vt:lpstr>
      <vt:lpstr>Презентация к уроку в 5-м классе по технологии  </vt:lpstr>
      <vt:lpstr>        ЛОБЗИК (от нем. Laubsage), ручной  инструмент для криволинейного (узорного) выпиливания изделий из дерева или мягкого металла.  Вот его внешний вид:</vt:lpstr>
      <vt:lpstr>  УСТРОЙСТВО ЛОБЗИКА</vt:lpstr>
      <vt:lpstr>Презентация PowerPoint</vt:lpstr>
      <vt:lpstr>Инструменты и приспособления для выпиливания лобзиком</vt:lpstr>
      <vt:lpstr>Для выпиливания лобзиком применяют  выпиловочный столик, который крепят  в крышке верстака струбциной </vt:lpstr>
      <vt:lpstr>Презентация PowerPoint</vt:lpstr>
      <vt:lpstr>Способы выпиливания лобзиком </vt:lpstr>
      <vt:lpstr>Способы выпиливания лобзиком по контуру  </vt:lpstr>
      <vt:lpstr>Отделка заготовки  </vt:lpstr>
      <vt:lpstr>Правила безопасной работы </vt:lpstr>
      <vt:lpstr>  ПРОВЕРЬ СВОИ ЗНАНИЯ </vt:lpstr>
      <vt:lpstr>Презентация PowerPoint</vt:lpstr>
      <vt:lpstr>Ответы:</vt:lpstr>
      <vt:lpstr> </vt:lpstr>
      <vt:lpstr> </vt:lpstr>
      <vt:lpstr> Для выпиливания лобзиком: 1.Какие инструменты лишние?        2.Какие инструменты не указаны?</vt:lpstr>
      <vt:lpstr> </vt:lpstr>
      <vt:lpstr> </vt:lpstr>
      <vt:lpstr> </vt:lpstr>
      <vt:lpstr> </vt:lpstr>
      <vt:lpstr> </vt:lpstr>
      <vt:lpstr> </vt:lpstr>
      <vt:lpstr>Результат.</vt:lpstr>
      <vt:lpstr> </vt:lpstr>
      <vt:lpstr>Презентация PowerPoint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Деревянный самолёт.</dc:title>
  <dc:creator>ученик</dc:creator>
  <cp:lastModifiedBy>Пользователь Windows</cp:lastModifiedBy>
  <cp:revision>217</cp:revision>
  <dcterms:created xsi:type="dcterms:W3CDTF">2017-05-18T01:37:21Z</dcterms:created>
  <dcterms:modified xsi:type="dcterms:W3CDTF">2020-05-28T07:24:05Z</dcterms:modified>
</cp:coreProperties>
</file>